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33"/>
  </p:notesMasterIdLst>
  <p:handoutMasterIdLst>
    <p:handoutMasterId r:id="rId34"/>
  </p:handoutMasterIdLst>
  <p:sldIdLst>
    <p:sldId id="281" r:id="rId5"/>
    <p:sldId id="355" r:id="rId6"/>
    <p:sldId id="382" r:id="rId7"/>
    <p:sldId id="381" r:id="rId8"/>
    <p:sldId id="353" r:id="rId9"/>
    <p:sldId id="284" r:id="rId10"/>
    <p:sldId id="362" r:id="rId11"/>
    <p:sldId id="364" r:id="rId12"/>
    <p:sldId id="363" r:id="rId13"/>
    <p:sldId id="365" r:id="rId14"/>
    <p:sldId id="366" r:id="rId15"/>
    <p:sldId id="367" r:id="rId16"/>
    <p:sldId id="368" r:id="rId17"/>
    <p:sldId id="361" r:id="rId18"/>
    <p:sldId id="369" r:id="rId19"/>
    <p:sldId id="371" r:id="rId20"/>
    <p:sldId id="372" r:id="rId21"/>
    <p:sldId id="373" r:id="rId22"/>
    <p:sldId id="370" r:id="rId23"/>
    <p:sldId id="374" r:id="rId24"/>
    <p:sldId id="377" r:id="rId25"/>
    <p:sldId id="375" r:id="rId26"/>
    <p:sldId id="376" r:id="rId27"/>
    <p:sldId id="378" r:id="rId28"/>
    <p:sldId id="379" r:id="rId29"/>
    <p:sldId id="383" r:id="rId30"/>
    <p:sldId id="380" r:id="rId31"/>
    <p:sldId id="359" r:id="rId3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50DFB-7454-4EDE-8BD5-41675B4524C6}" v="637" dt="2022-09-26T05:37:20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10/1/2022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361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730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4599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959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5148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9368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1217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81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109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89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31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9752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8340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182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8120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6424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9415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0463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80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307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75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502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7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551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708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669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fld id="{ACB4BBFC-21A6-49FF-905B-853A214471AA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fld id="{676FDFC4-78B3-4260-8442-3B0917791167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78C01-01B1-4FED-BEFE-33C00A3D1E61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64BABB-1433-4E9D-A470-9F8AB8D1B59B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fld id="{411F4506-8831-4526-99F3-21B48E50CEED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fld id="{C8AA3A4A-067D-4B08-9972-E5FC8F58EC29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AFBD720-FC2E-4465-8BAB-0D80E38AF19F}" type="datetime1">
              <a:rPr lang="ko-KR" altLang="en-US" noProof="0" smtClean="0"/>
              <a:t>2022-10-01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257A60-9237-4254-AD5F-C76A35EF40D4}" type="datetime1">
              <a:rPr lang="ko-KR" altLang="en-US" noProof="0" smtClean="0"/>
              <a:t>2022-10-01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44E66D-38CF-4186-A9AF-9008DFD2A5C1}" type="datetime1">
              <a:rPr lang="ko-KR" altLang="en-US" noProof="0" smtClean="0"/>
              <a:t>2022-10-01</a:t>
            </a:fld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fld id="{9736D2A8-593E-47E3-923E-6CD4790A8062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fld id="{5014F615-43F4-451A-89AB-52EF8B785601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fld id="{E97AD30E-66C4-4562-BC52-0C84B9FD7D68}" type="datetime1">
              <a:rPr lang="ko-KR" altLang="en-US" smtClean="0"/>
              <a:t>2022-10-01</a:t>
            </a:fld>
            <a:endParaRPr lang="ko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673F5E3-586E-40BE-80D3-D88C8EDB273A}" type="datetime1">
              <a:rPr lang="ko-KR" altLang="en-US" noProof="0" smtClean="0"/>
              <a:t>2022-10-01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ython/cpython/blob/ba18c0b13ba3c08077ea3db6658328523823a33f/Objects/listobject.c#L105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8.sv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6000" dirty="0"/>
              <a:t>알고리즘 성능 분석 및 개선</a:t>
            </a:r>
            <a:endParaRPr lang="ko-KR" altLang="en-US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김영현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최적화 </a:t>
            </a:r>
            <a:r>
              <a:rPr lang="en-US" altLang="ko-KR" dirty="0"/>
              <a:t>– </a:t>
            </a:r>
            <a:r>
              <a:rPr lang="ko-KR" altLang="en-US" dirty="0"/>
              <a:t>연산 최적화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94C9D-584E-4BC5-AFE3-25B0AB062418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49C6C-17E5-420B-BD0B-537313255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특정한 정수 나눗셈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E8ECE1B9-1CDC-E89A-853B-3F52CB82F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116013" y="3467127"/>
            <a:ext cx="4937125" cy="2441520"/>
          </a:xfrm>
        </p:spPr>
      </p:pic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8BEEF5-8B7D-482E-6010-35AC4FF0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 나눗셈</a:t>
            </a:r>
            <a:r>
              <a:rPr lang="en-US" altLang="ko-KR" dirty="0"/>
              <a:t> 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0E3A4FC-5E3A-1C56-7CC0-7A3C54699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45238" y="3275473"/>
            <a:ext cx="4938712" cy="2824829"/>
          </a:xfrm>
        </p:spPr>
      </p:pic>
    </p:spTree>
    <p:extLst>
      <p:ext uri="{BB962C8B-B14F-4D97-AF65-F5344CB8AC3E}">
        <p14:creationId xmlns:p14="http://schemas.microsoft.com/office/powerpoint/2010/main" val="78583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최적화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최적화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2D661-8B87-4BE5-AAAA-8BC1FC322B1E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49C6C-17E5-420B-BD0B-537313255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특정한 정수 나눗셈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E8ECE1B9-1CDC-E89A-853B-3F52CB82F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116013" y="3467127"/>
            <a:ext cx="4937125" cy="2441520"/>
          </a:xfrm>
        </p:spPr>
      </p:pic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8BEEF5-8B7D-482E-6010-35AC4FF0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 나눗셈</a:t>
            </a:r>
            <a:r>
              <a:rPr lang="en-US" altLang="ko-KR" dirty="0"/>
              <a:t> 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0E3A4FC-5E3A-1C56-7CC0-7A3C54699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45238" y="3275473"/>
            <a:ext cx="4938712" cy="2824829"/>
          </a:xfrm>
        </p:spPr>
      </p:pic>
    </p:spTree>
    <p:extLst>
      <p:ext uri="{BB962C8B-B14F-4D97-AF65-F5344CB8AC3E}">
        <p14:creationId xmlns:p14="http://schemas.microsoft.com/office/powerpoint/2010/main" val="26889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최적화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/>
              <a:t>알고리즘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최적화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2DD18-191E-4C77-8FBA-9EA56BE8403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49C6C-17E5-420B-BD0B-537313255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제곱 덧셈</a:t>
            </a:r>
            <a:endParaRPr lang="en-US" altLang="ko-KR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8BEEF5-8B7D-482E-6010-35AC4FF0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덧셈</a:t>
            </a:r>
            <a:endParaRPr lang="en-US" altLang="ko-KR" dirty="0"/>
          </a:p>
        </p:txBody>
      </p:sp>
      <p:pic>
        <p:nvPicPr>
          <p:cNvPr id="12" name="내용 개체 틀 11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6D6C0B17-76D8-0373-F2D8-32408181C0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43086" y="3203575"/>
            <a:ext cx="4282978" cy="2968625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CA9AFBF-C597-B30B-6E05-6A26863A62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/>
          <a:stretch/>
        </p:blipFill>
        <p:spPr>
          <a:xfrm>
            <a:off x="6906027" y="3365018"/>
            <a:ext cx="3817133" cy="2645738"/>
          </a:xfrm>
        </p:spPr>
      </p:pic>
    </p:spTree>
    <p:extLst>
      <p:ext uri="{BB962C8B-B14F-4D97-AF65-F5344CB8AC3E}">
        <p14:creationId xmlns:p14="http://schemas.microsoft.com/office/powerpoint/2010/main" val="1093879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최적화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/>
              <a:t>알고리즘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최적화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346307-E15E-4338-8B75-2CE0D0250C6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49C6C-17E5-420B-BD0B-537313255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제곱 덧셈</a:t>
            </a:r>
            <a:endParaRPr lang="en-US" altLang="ko-KR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8BEEF5-8B7D-482E-6010-35AC4FF0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덧셈</a:t>
            </a:r>
            <a:endParaRPr lang="en-US" altLang="ko-KR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D6C0B17-76D8-0373-F2D8-32408181C0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443086" y="3540661"/>
            <a:ext cx="4282978" cy="2294452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CA9AFBF-C597-B30B-6E05-6A26863A62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/>
          <a:stretch/>
        </p:blipFill>
        <p:spPr>
          <a:xfrm>
            <a:off x="6345238" y="3729947"/>
            <a:ext cx="4938712" cy="1915879"/>
          </a:xfrm>
        </p:spPr>
      </p:pic>
    </p:spTree>
    <p:extLst>
      <p:ext uri="{BB962C8B-B14F-4D97-AF65-F5344CB8AC3E}">
        <p14:creationId xmlns:p14="http://schemas.microsoft.com/office/powerpoint/2010/main" val="365910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</a:t>
            </a:r>
            <a:r>
              <a:rPr lang="en-US" altLang="ko-KR" dirty="0"/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특징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 알고리즘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정의된 입력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답을 출력</a:t>
            </a:r>
            <a:endParaRPr lang="en-US" altLang="ko-KR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비교 가능한 객체 컨테이너 입력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정렬된 컨테이너 반환</a:t>
            </a: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485458-331E-4515-9CE3-C37E643B020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5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선택 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Python Code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dirty="0"/>
              <a:t>인덱스 맨 앞부터 가장 작은 값을 찾는다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가장 작은 값을 찾으면 그 인덱스와 바꾼다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다음 인덱스에서 위 과정을 마지막 인덱스까지 반복한다</a:t>
            </a:r>
            <a:r>
              <a:rPr lang="en-US" altLang="ko-KR" dirty="0"/>
              <a:t>.</a:t>
            </a:r>
          </a:p>
        </p:txBody>
      </p:sp>
      <p:pic>
        <p:nvPicPr>
          <p:cNvPr id="4" name="내용 개체 틀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DC42934-7461-4CA2-B3AC-51187329E0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238" y="3261622"/>
            <a:ext cx="4938712" cy="2852531"/>
          </a:xfr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48535-E101-4388-BD54-F50D7A6AB25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0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선택 정렬 </a:t>
            </a:r>
            <a:r>
              <a:rPr lang="en-US" altLang="ko-KR" dirty="0"/>
              <a:t>vs </a:t>
            </a:r>
            <a:r>
              <a:rPr lang="ko-KR" altLang="en-US" dirty="0"/>
              <a:t>내장 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Python Code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dirty="0"/>
              <a:t>인덱스 맨 앞부터 가장 작은 값을 찾는다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가장 작은 값을 찾으면 그 인덱스와 바꾼다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다음 인덱스에서 위 과정을 마지막 인덱스까지 반복한다</a:t>
            </a:r>
            <a:r>
              <a:rPr lang="en-US" altLang="ko-KR" dirty="0"/>
              <a:t>.</a:t>
            </a:r>
          </a:p>
        </p:txBody>
      </p:sp>
      <p:pic>
        <p:nvPicPr>
          <p:cNvPr id="4" name="내용 개체 틀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DC42934-7461-4CA2-B3AC-51187329E0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238" y="3261622"/>
            <a:ext cx="4938712" cy="2852531"/>
          </a:xfr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C3D6B-F15A-4220-B018-77EE8E197D4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78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선택 정렬 </a:t>
            </a:r>
            <a:r>
              <a:rPr lang="en-US" altLang="ko-KR" dirty="0"/>
              <a:t>vs </a:t>
            </a:r>
            <a:r>
              <a:rPr lang="ko-KR" altLang="en-US" dirty="0"/>
              <a:t>내장 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직접 구현한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내장함수 </a:t>
            </a:r>
            <a:r>
              <a:rPr lang="en-US" altLang="ko-KR" dirty="0"/>
              <a:t>sorted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342900" indent="-342900" rtl="0">
              <a:buAutoNum type="arabicPeriod"/>
            </a:pPr>
            <a:r>
              <a:rPr lang="en-US" altLang="ko-KR" dirty="0" err="1"/>
              <a:t>Pycarhm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62B71D-C623-46C8-A9C3-4B27E70623E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41E943-94CD-55F0-E67A-C8C08EB2F7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410656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선택 정렬 </a:t>
            </a:r>
            <a:r>
              <a:rPr lang="en-US" altLang="ko-KR" dirty="0"/>
              <a:t>vs </a:t>
            </a:r>
            <a:r>
              <a:rPr lang="ko-KR" altLang="en-US" dirty="0"/>
              <a:t>내장 함수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직접 구현한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정렬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내장함수 </a:t>
            </a:r>
            <a:r>
              <a:rPr lang="en-US" altLang="ko-KR" dirty="0"/>
              <a:t>sorted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r>
              <a:rPr lang="ko-KR" altLang="en-US" dirty="0"/>
              <a:t>선택 정렬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63AA4-6797-461D-91E1-7A3294DCEF6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41E943-94CD-55F0-E67A-C8C08EB2F7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Tim sort</a:t>
            </a:r>
          </a:p>
          <a:p>
            <a:pPr lvl="1"/>
            <a:r>
              <a:rPr lang="en-US" altLang="ko-KR" dirty="0"/>
              <a:t>Hybrid (Merge Sort, Insertion Sort</a:t>
            </a:r>
          </a:p>
          <a:p>
            <a:pPr lvl="1"/>
            <a:r>
              <a:rPr lang="en-US" altLang="ko-KR" dirty="0"/>
              <a:t>Stable Sorting Algorithm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3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병합 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정렬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r>
              <a:rPr lang="ko-KR" altLang="en-US" dirty="0"/>
              <a:t>존 폰 </a:t>
            </a:r>
            <a:r>
              <a:rPr lang="ko-KR" altLang="en-US" dirty="0" err="1"/>
              <a:t>노이만</a:t>
            </a:r>
            <a:r>
              <a:rPr lang="en-US" altLang="ko-KR" dirty="0"/>
              <a:t>(John von Neumann) </a:t>
            </a:r>
            <a:r>
              <a:rPr lang="ko-KR" altLang="en-US" dirty="0"/>
              <a:t>제안</a:t>
            </a:r>
            <a:endParaRPr lang="en-US" altLang="ko-KR" dirty="0"/>
          </a:p>
          <a:p>
            <a:r>
              <a:rPr lang="ko-KR" altLang="en-US" dirty="0"/>
              <a:t>정복 분할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Divide and Conquer)</a:t>
            </a:r>
            <a:r>
              <a:rPr lang="ko-KR" altLang="en-US" dirty="0"/>
              <a:t> 알고리즘</a:t>
            </a:r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D6F41E-6F40-4F8D-A230-0FC1544FCDFB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923EBA-2439-A53E-90E6-C8F1850054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리스트 길이가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이면 이미 정렬된 것으로 판단</a:t>
            </a:r>
            <a:endParaRPr lang="en-US" altLang="ko-KR" dirty="0"/>
          </a:p>
          <a:p>
            <a:r>
              <a:rPr lang="ko-KR" altLang="en-US" dirty="0"/>
              <a:t>정렬 되지 않는 리스트를 절반으로 나눈다</a:t>
            </a:r>
            <a:endParaRPr lang="en-US" altLang="ko-KR" dirty="0"/>
          </a:p>
          <a:p>
            <a:r>
              <a:rPr lang="ko-KR" altLang="en-US" dirty="0"/>
              <a:t>각 부분 리스트를 재귀적으로 합병 정렬</a:t>
            </a:r>
            <a:endParaRPr lang="en-US" altLang="ko-KR" dirty="0"/>
          </a:p>
          <a:p>
            <a:pPr lvl="1"/>
            <a:r>
              <a:rPr lang="ko-KR" altLang="en-US" dirty="0"/>
              <a:t>정렬된 리스트가 되면 합친다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알고리즘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정의된 입력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답을 출력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정밀성 </a:t>
            </a:r>
            <a:r>
              <a:rPr lang="en-US" altLang="ko-KR" dirty="0"/>
              <a:t>: </a:t>
            </a:r>
            <a:r>
              <a:rPr lang="ko-KR" altLang="en-US" dirty="0"/>
              <a:t>변하지 않는 명확한 작업단계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유일성 </a:t>
            </a:r>
            <a:r>
              <a:rPr lang="en-US" altLang="ko-KR" dirty="0"/>
              <a:t>: </a:t>
            </a:r>
            <a:r>
              <a:rPr lang="ko-KR" altLang="en-US" dirty="0"/>
              <a:t>각 단계마다 명확한 다음 단계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유한성 </a:t>
            </a:r>
            <a:r>
              <a:rPr lang="en-US" altLang="ko-KR" dirty="0"/>
              <a:t>: </a:t>
            </a:r>
            <a:r>
              <a:rPr lang="ko-KR" altLang="en-US" dirty="0"/>
              <a:t>유한번에 작업으로 종료</a:t>
            </a:r>
            <a:r>
              <a:rPr lang="en-US" altLang="ko-KR" dirty="0"/>
              <a:t>.</a:t>
            </a:r>
          </a:p>
          <a:p>
            <a:pPr marL="342900" indent="-342900" rtl="0">
              <a:buAutoNum type="arabicPeriod"/>
            </a:pPr>
            <a:r>
              <a:rPr lang="ko-KR" altLang="en-US" dirty="0"/>
              <a:t>타당성 </a:t>
            </a:r>
            <a:r>
              <a:rPr lang="en-US" altLang="ko-KR" dirty="0"/>
              <a:t>: </a:t>
            </a:r>
            <a:r>
              <a:rPr lang="ko-KR" altLang="en-US" dirty="0"/>
              <a:t>구현성</a:t>
            </a:r>
            <a:r>
              <a:rPr lang="en-US" altLang="ko-KR" dirty="0"/>
              <a:t>, </a:t>
            </a:r>
            <a:r>
              <a:rPr lang="ko-KR" altLang="en-US" dirty="0"/>
              <a:t>실용성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F184331-8935-443D-A495-E9F245D381E8}" type="datetime1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US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88" r="24087" b="-2"/>
          <a:stretch/>
        </p:blipFill>
        <p:spPr>
          <a:xfrm>
            <a:off x="457200" y="603504"/>
            <a:ext cx="4050792" cy="5577840"/>
          </a:xfrm>
          <a:noFill/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병합 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및 알고리즘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r>
              <a:rPr lang="ko-KR" altLang="en-US" dirty="0"/>
              <a:t>리스트 길이가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이면 이미 정렬된 것으로 판단</a:t>
            </a:r>
            <a:endParaRPr lang="en-US" altLang="ko-KR" dirty="0"/>
          </a:p>
          <a:p>
            <a:r>
              <a:rPr lang="ko-KR" altLang="en-US" dirty="0"/>
              <a:t>정렬 되지 않는 리스트를 절반으로 나눈다</a:t>
            </a:r>
            <a:endParaRPr lang="en-US" altLang="ko-KR" dirty="0"/>
          </a:p>
          <a:p>
            <a:r>
              <a:rPr lang="ko-KR" altLang="en-US" dirty="0"/>
              <a:t>각 부분 리스트를 재귀적으로 병합 정렬</a:t>
            </a:r>
            <a:endParaRPr lang="en-US" altLang="ko-KR" dirty="0"/>
          </a:p>
          <a:p>
            <a:pPr lvl="1"/>
            <a:r>
              <a:rPr lang="ko-KR" altLang="en-US" dirty="0"/>
              <a:t>정렬된 리스트가 되면 합병한다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E1D54-05EC-4046-AD56-CC351B3C9E6E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내용 개체 틀 8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04CDC611-4AE6-B1D0-07B7-D86097D452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937" y="2241155"/>
            <a:ext cx="3966270" cy="3931046"/>
          </a:xfrm>
        </p:spPr>
      </p:pic>
    </p:spTree>
    <p:extLst>
      <p:ext uri="{BB962C8B-B14F-4D97-AF65-F5344CB8AC3E}">
        <p14:creationId xmlns:p14="http://schemas.microsoft.com/office/powerpoint/2010/main" val="266065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병합 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복잡도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1">
                <a:extLst>
                  <a:ext uri="{FF2B5EF4-FFF2-40B4-BE49-F238E27FC236}">
                    <a16:creationId xmlns:a16="http://schemas.microsoft.com/office/drawing/2014/main" id="{3D88E8B5-C20C-47A1-9C22-B545284DA4A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rtlCol="0"/>
              <a:lstStyle/>
              <a:p>
                <a:r>
                  <a:rPr lang="ko-KR" altLang="en-US" dirty="0"/>
                  <a:t>트리 깊이 </a:t>
                </a:r>
                <a:r>
                  <a:rPr lang="en-US" altLang="ko-KR" dirty="0"/>
                  <a:t>: log (n)</a:t>
                </a:r>
              </a:p>
              <a:p>
                <a:r>
                  <a:rPr lang="ko-KR" altLang="en-US" dirty="0"/>
                  <a:t>합치는 연산 </a:t>
                </a:r>
                <a:r>
                  <a:rPr lang="en-US" altLang="ko-KR" dirty="0"/>
                  <a:t>: n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결론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11">
                <a:extLst>
                  <a:ext uri="{FF2B5EF4-FFF2-40B4-BE49-F238E27FC236}">
                    <a16:creationId xmlns:a16="http://schemas.microsoft.com/office/drawing/2014/main" id="{3D88E8B5-C20C-47A1-9C22-B545284D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741" t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5B11DC-ECF4-4E22-B319-BAF477B5B59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9905C06-7714-8FD3-D87F-092EB634BB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83096" y="2214992"/>
            <a:ext cx="4114800" cy="3960496"/>
          </a:xfrm>
        </p:spPr>
      </p:pic>
    </p:spTree>
    <p:extLst>
      <p:ext uri="{BB962C8B-B14F-4D97-AF65-F5344CB8AC3E}">
        <p14:creationId xmlns:p14="http://schemas.microsoft.com/office/powerpoint/2010/main" val="195313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/>
              <a:t>병합 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88E8B5-C20C-47A1-9C22-B545284DA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r>
              <a:rPr lang="ko-KR" altLang="en-US" dirty="0"/>
              <a:t>메모리 사용 최적화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리스트 새로 생성</a:t>
            </a:r>
            <a:endParaRPr lang="en-US" altLang="ko-KR" dirty="0"/>
          </a:p>
          <a:p>
            <a:pPr lvl="1"/>
            <a:r>
              <a:rPr lang="en-US" altLang="ko-KR" dirty="0"/>
              <a:t>After : In-place</a:t>
            </a:r>
            <a:r>
              <a:rPr lang="ko-KR" altLang="en-US" dirty="0"/>
              <a:t>하여 합침</a:t>
            </a:r>
            <a:r>
              <a:rPr lang="en-US" altLang="ko-KR" dirty="0"/>
              <a:t>.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E79956-EBB2-4BB6-971A-1DB797844ACF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47275E4-270C-13F2-64BF-A73C71CA1D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138674" y="2043492"/>
            <a:ext cx="3276332" cy="4265868"/>
          </a:xfrm>
        </p:spPr>
      </p:pic>
    </p:spTree>
    <p:extLst>
      <p:ext uri="{BB962C8B-B14F-4D97-AF65-F5344CB8AC3E}">
        <p14:creationId xmlns:p14="http://schemas.microsoft.com/office/powerpoint/2010/main" val="403997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 err="1"/>
              <a:t>밴치마크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선택정렬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Pycharm</a:t>
                </a:r>
                <a:r>
                  <a:rPr lang="ko-KR" altLang="en-US" dirty="0"/>
                  <a:t> 실행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 = 1000,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0.03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10000,</a:t>
                </a:r>
                <a:r>
                  <a:rPr lang="ko-KR" altLang="en-US" dirty="0"/>
                  <a:t> 약 </a:t>
                </a:r>
                <a:r>
                  <a:rPr lang="en-US" altLang="ko-KR" dirty="0"/>
                  <a:t>3.3</a:t>
                </a:r>
                <a:r>
                  <a:rPr lang="ko-KR" altLang="en-US" dirty="0"/>
                  <a:t>초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96" t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930D55-20F3-ABAF-9001-06C5B3732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병합 정렬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3FCC4EF-C29B-42B2-9EA3-6394E14B15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Pycharm</a:t>
                </a:r>
                <a:r>
                  <a:rPr lang="ko-KR" altLang="en-US" dirty="0"/>
                  <a:t> 실행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 = 1000,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0.008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 = 10000,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0.10</a:t>
                </a:r>
                <a:r>
                  <a:rPr lang="ko-KR" altLang="en-US" dirty="0"/>
                  <a:t>초</a:t>
                </a: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3FCC4EF-C29B-42B2-9EA3-6394E14B1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96" t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BE0CE9-2B43-4EB4-857D-363F906F65D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B2DE6C-CF08-B56F-9CCC-5F1EA81E5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병합 정렬 </a:t>
            </a:r>
            <a:r>
              <a:rPr lang="en-US" altLang="ko-KR" dirty="0"/>
              <a:t>- </a:t>
            </a:r>
            <a:r>
              <a:rPr lang="ko-KR" altLang="en-US" dirty="0"/>
              <a:t>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Pycharm</a:t>
                </a:r>
                <a:r>
                  <a:rPr lang="ko-KR" altLang="en-US" dirty="0"/>
                  <a:t> 실행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 = 1000,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0.006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 = 10000,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0.07</a:t>
                </a:r>
                <a:r>
                  <a:rPr lang="ko-KR" altLang="en-US" dirty="0"/>
                  <a:t>초</a:t>
                </a:r>
              </a:p>
            </p:txBody>
          </p:sp>
        </mc:Choice>
        <mc:Fallback xmlns="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5"/>
                <a:stretch>
                  <a:fillRect l="-1296" t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4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 err="1"/>
              <a:t>밴치마크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정렬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Pycharm</a:t>
                </a:r>
                <a:r>
                  <a:rPr lang="ko-KR" altLang="en-US" dirty="0"/>
                  <a:t> 실행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10000,</a:t>
                </a:r>
                <a:r>
                  <a:rPr lang="ko-KR" altLang="en-US" dirty="0"/>
                  <a:t> 약 </a:t>
                </a:r>
                <a:r>
                  <a:rPr lang="en-US" altLang="ko-KR" dirty="0"/>
                  <a:t>0.07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100000,</a:t>
                </a:r>
                <a:r>
                  <a:rPr lang="ko-KR" altLang="en-US" dirty="0"/>
                  <a:t> 약 </a:t>
                </a:r>
                <a:r>
                  <a:rPr lang="en-US" altLang="ko-KR" dirty="0"/>
                  <a:t>0.862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1000000,</a:t>
                </a:r>
                <a:r>
                  <a:rPr lang="ko-KR" altLang="en-US" dirty="0"/>
                  <a:t> 약 </a:t>
                </a:r>
                <a:r>
                  <a:rPr lang="en-US" altLang="ko-KR" dirty="0"/>
                  <a:t>10.622</a:t>
                </a:r>
                <a:r>
                  <a:rPr lang="ko-KR" altLang="en-US" dirty="0"/>
                  <a:t>초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741" t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B2DE6C-CF08-B56F-9CCC-5F1EA81E5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Built-in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Pycharm</a:t>
                </a:r>
                <a:r>
                  <a:rPr lang="ko-KR" altLang="en-US" dirty="0"/>
                  <a:t> 실행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 = 10000, 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0.001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 = 100000,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0.014</a:t>
                </a:r>
                <a:r>
                  <a:rPr lang="ko-KR" altLang="en-US" dirty="0"/>
                  <a:t>초</a:t>
                </a:r>
                <a:endParaRPr lang="en-US" altLang="ko-KR" dirty="0"/>
              </a:p>
              <a:p>
                <a:r>
                  <a:rPr lang="en-US" altLang="ko-KR" dirty="0"/>
                  <a:t>N = 1000000, 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0.220</a:t>
                </a:r>
                <a:r>
                  <a:rPr lang="ko-KR" altLang="en-US" dirty="0"/>
                  <a:t>초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741" t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06AB5A-CE96-4D24-831D-1452E5BBE16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1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정렬 알고리즘 </a:t>
            </a:r>
            <a:r>
              <a:rPr lang="en-US" altLang="ko-KR" dirty="0"/>
              <a:t>– </a:t>
            </a:r>
            <a:r>
              <a:rPr lang="ko-KR" altLang="en-US" dirty="0" err="1"/>
              <a:t>밴치마크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개체 틀 13">
                <a:extLst>
                  <a:ext uri="{FF2B5EF4-FFF2-40B4-BE49-F238E27FC236}">
                    <a16:creationId xmlns:a16="http://schemas.microsoft.com/office/drawing/2014/main" id="{D7F57BF9-5B99-4D8E-9855-18C6FD7BB0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>
                <a:normAutofit/>
              </a:bodyPr>
              <a:lstStyle/>
              <a:p>
                <a:pPr rtl="0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인데 더 느린 이유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텍스트 개체 틀 13">
                <a:extLst>
                  <a:ext uri="{FF2B5EF4-FFF2-40B4-BE49-F238E27FC236}">
                    <a16:creationId xmlns:a16="http://schemas.microsoft.com/office/drawing/2014/main" id="{D7F57BF9-5B99-4D8E-9855-18C6FD7BB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85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596539-3AB5-4807-87F2-3D69A9BEDD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sorted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실제로는 </a:t>
            </a:r>
            <a:r>
              <a:rPr lang="en-US" altLang="ko-KR" dirty="0"/>
              <a:t>C</a:t>
            </a:r>
            <a:r>
              <a:rPr lang="ko-KR" altLang="en-US" dirty="0"/>
              <a:t>언어로 작성</a:t>
            </a:r>
            <a:endParaRPr lang="en-US" altLang="ko-KR" dirty="0"/>
          </a:p>
          <a:p>
            <a:r>
              <a:rPr lang="en-US" altLang="ko-KR" dirty="0"/>
              <a:t>Implement Merge Sort : Python</a:t>
            </a:r>
          </a:p>
          <a:p>
            <a:endParaRPr lang="en-US" altLang="ko-KR" dirty="0"/>
          </a:p>
          <a:p>
            <a:r>
              <a:rPr lang="en-US" altLang="ko-KR" dirty="0"/>
              <a:t>Python </a:t>
            </a:r>
          </a:p>
          <a:p>
            <a:pPr lvl="1"/>
            <a:r>
              <a:rPr lang="en-US" altLang="ko-KR" dirty="0" err="1"/>
              <a:t>PyObject</a:t>
            </a:r>
            <a:r>
              <a:rPr lang="en-US" altLang="ko-KR" dirty="0"/>
              <a:t> </a:t>
            </a:r>
            <a:r>
              <a:rPr lang="ko-KR" altLang="en-US" dirty="0"/>
              <a:t>연산 차이</a:t>
            </a:r>
            <a:endParaRPr lang="en-US" altLang="ko-KR" dirty="0"/>
          </a:p>
          <a:p>
            <a:pPr lvl="1"/>
            <a:r>
              <a:rPr lang="ko-KR" altLang="en-US" dirty="0"/>
              <a:t>데이터 지역성 </a:t>
            </a:r>
            <a:r>
              <a:rPr lang="en-US" altLang="ko-KR" dirty="0"/>
              <a:t>(</a:t>
            </a:r>
            <a:r>
              <a:rPr lang="ko-KR" altLang="en-US" dirty="0"/>
              <a:t>메모리 캐시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B2DE6C-CF08-B56F-9CCC-5F1EA81E5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Built-in </a:t>
            </a:r>
            <a:r>
              <a:rPr lang="ko-KR" altLang="en-US" dirty="0"/>
              <a:t>실제 코드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B97EB7D-9A1C-C894-C266-F50D0640FB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  <a:hlinkClick r:id="rId4"/>
              </a:rPr>
              <a:t>https://github.com/python/cpython/blob/ba18c0b13ba3c08077ea3db6658328523823a33f/Objects/listobject.c#L1051</a:t>
            </a:r>
            <a:endParaRPr lang="ko-KR" altLang="en-US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CDD23-787D-4219-89DC-54E501B29CD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94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외판원 문제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경우의 수를 확인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모든 경우의 수 </a:t>
                </a:r>
                <a:r>
                  <a:rPr lang="en-US" altLang="ko-KR" dirty="0"/>
                  <a:t>=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b="0" dirty="0"/>
              </a:p>
              <a:p>
                <a:r>
                  <a:rPr lang="ko-KR" altLang="en-US" dirty="0"/>
                  <a:t>시간 복잡도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N = 10 : </a:t>
                </a:r>
                <a:r>
                  <a:rPr lang="en-US" altLang="ko-KR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3628800</a:t>
                </a:r>
              </a:p>
              <a:p>
                <a:r>
                  <a:rPr lang="en-US" altLang="ko-KR" dirty="0"/>
                  <a:t>N = 12 : </a:t>
                </a:r>
                <a:r>
                  <a:rPr lang="en-US" altLang="ko-KR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479001600</a:t>
                </a:r>
              </a:p>
              <a:p>
                <a:endParaRPr lang="en-US" altLang="ko-KR" dirty="0">
                  <a:solidFill>
                    <a:srgbClr val="202124"/>
                  </a:solidFill>
                  <a:latin typeface="arial" panose="020B0604020202020204" pitchFamily="34" charset="0"/>
                </a:endParaRPr>
              </a:p>
              <a:p>
                <a:r>
                  <a:rPr lang="ko-KR" altLang="en-US" dirty="0">
                    <a:solidFill>
                      <a:srgbClr val="202124"/>
                    </a:solidFill>
                    <a:latin typeface="arial" panose="020B0604020202020204" pitchFamily="34" charset="0"/>
                  </a:rPr>
                  <a:t>실제로 다룰 수 없다</a:t>
                </a:r>
                <a:r>
                  <a:rPr lang="en-US" altLang="ko-KR" dirty="0">
                    <a:solidFill>
                      <a:srgbClr val="202124"/>
                    </a:solidFill>
                    <a:latin typeface="arial" panose="020B0604020202020204" pitchFamily="34" charset="0"/>
                  </a:rPr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F596539-3AB5-4807-87F2-3D69A9BED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96" t="-1232" b="-2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B2DE6C-CF08-B56F-9CCC-5F1EA81E5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동적계획법</a:t>
            </a:r>
            <a:r>
              <a:rPr lang="en-US" altLang="ko-KR" dirty="0"/>
              <a:t>(DP)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동적계획법을 사용</a:t>
                </a:r>
                <a:endParaRPr lang="en-US" altLang="ko-KR" dirty="0"/>
              </a:p>
              <a:p>
                <a:r>
                  <a:rPr lang="ko-KR" altLang="en-US" dirty="0"/>
                  <a:t>시간 복잡도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N = 10 : </a:t>
                </a:r>
                <a:r>
                  <a:rPr lang="en-US" altLang="ko-KR" b="0" i="0" dirty="0">
                    <a:solidFill>
                      <a:srgbClr val="202124"/>
                    </a:solidFill>
                    <a:effectLst/>
                  </a:rPr>
                  <a:t>102400</a:t>
                </a:r>
              </a:p>
              <a:p>
                <a:r>
                  <a:rPr lang="en-US" altLang="ko-KR" dirty="0">
                    <a:solidFill>
                      <a:srgbClr val="202124"/>
                    </a:solidFill>
                  </a:rPr>
                  <a:t>N = 12 : </a:t>
                </a:r>
                <a:r>
                  <a:rPr lang="en-US" altLang="ko-KR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589824</a:t>
                </a:r>
              </a:p>
              <a:p>
                <a:endParaRPr lang="en-US" altLang="ko-KR" dirty="0">
                  <a:solidFill>
                    <a:srgbClr val="202124"/>
                  </a:solidFill>
                  <a:latin typeface="arial" panose="020B0604020202020204" pitchFamily="34" charset="0"/>
                </a:endParaRPr>
              </a:p>
              <a:p>
                <a:r>
                  <a:rPr lang="ko-KR" altLang="en-US" dirty="0">
                    <a:solidFill>
                      <a:srgbClr val="202124"/>
                    </a:solidFill>
                    <a:latin typeface="arial" panose="020B0604020202020204" pitchFamily="34" charset="0"/>
                  </a:rPr>
                  <a:t>공간 복잡도 </a:t>
                </a:r>
                <a:r>
                  <a:rPr lang="en-US" altLang="ko-KR" dirty="0">
                    <a:solidFill>
                      <a:srgbClr val="202124"/>
                    </a:solidFill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i="0" dirty="0">
                  <a:solidFill>
                    <a:srgbClr val="20212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내용 개체 틀 12">
                <a:extLst>
                  <a:ext uri="{FF2B5EF4-FFF2-40B4-BE49-F238E27FC236}">
                    <a16:creationId xmlns:a16="http://schemas.microsoft.com/office/drawing/2014/main" id="{1B97EB7D-9A1C-C894-C266-F50D0640F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96" t="-1235" b="-2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CDD23-787D-4219-89DC-54E501B29CD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52CA5-F16D-3F49-C63B-C53E1EF05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근사 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219BB-E648-C0CF-07B1-AAEC8606A8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202122"/>
                </a:solidFill>
                <a:effectLst/>
              </a:rPr>
              <a:t>Christofides</a:t>
            </a:r>
            <a:r>
              <a:rPr lang="en-US" altLang="ko-KR" b="0" i="0" dirty="0">
                <a:solidFill>
                  <a:srgbClr val="202122"/>
                </a:solidFill>
                <a:effectLst/>
              </a:rPr>
              <a:t> Algorithm</a:t>
            </a:r>
          </a:p>
          <a:p>
            <a:endParaRPr lang="en-US" altLang="ko-KR" dirty="0">
              <a:solidFill>
                <a:srgbClr val="202122"/>
              </a:solidFill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</a:rPr>
              <a:t>Genetic Algorithm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1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알고리즘 설계 측면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596539-3AB5-4807-87F2-3D69A9BEDD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문제의 니즈 정확하게 파악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/>
              <a:t>사용하는 분야에서 필요한 속도 확인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너무 느린 알고리즘은 사용 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근사를 사용하는 경우 오차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B2DE6C-CF08-B56F-9CCC-5F1EA81E5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최적화 관점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B97EB7D-9A1C-C894-C266-F50D0640FB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시간 복잡도를 최대한 줄이자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 개선</a:t>
            </a:r>
            <a:endParaRPr lang="en-US" altLang="ko-KR" dirty="0"/>
          </a:p>
          <a:p>
            <a:r>
              <a:rPr lang="ko-KR" altLang="en-US" dirty="0" err="1"/>
              <a:t>연산량을</a:t>
            </a:r>
            <a:r>
              <a:rPr lang="ko-KR" altLang="en-US" dirty="0"/>
              <a:t> 줄이자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메모리 관점에서 생각하자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 가속을 사용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C9BC9-C803-44EE-B60D-8B0CE6C76D5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58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온라인 이미지 개체 틀 23" descr="사용자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ko-KR" altLang="en-US" dirty="0"/>
              <a:t>김영현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온라인 이미지 개체 틀 27" descr="봉투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kyh0581@naver.com	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온라인 이미지 개체 틀 11" descr="모니터">
            <a:extLst>
              <a:ext uri="{FF2B5EF4-FFF2-40B4-BE49-F238E27FC236}">
                <a16:creationId xmlns:a16="http://schemas.microsoft.com/office/drawing/2014/main" id="{247D95FD-08A2-4831-BB6A-A0FCA300459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3CE7679-6065-4440-BCF7-BAFF752B01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https://github.com/YoungHyuenKim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fld id="{A51FBF4B-5E23-4CEE-B40E-EC32A330806B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B086156-BB64-A230-FB16-1EF97924B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556" y="999884"/>
            <a:ext cx="3022600" cy="30226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70135F9-F10D-ECB7-9E14-ADBB38D26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256" y="3823391"/>
            <a:ext cx="4810125" cy="2320178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78E280F1-B140-AEF9-D818-2246CCEB0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88156" y="1470538"/>
            <a:ext cx="3322228" cy="8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알고리즘 특징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0411E2-4FB9-2403-BB67-30B43D89F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정의된 입력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답을 출력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정밀성 </a:t>
            </a:r>
            <a:r>
              <a:rPr lang="en-US" altLang="ko-KR" dirty="0"/>
              <a:t>: </a:t>
            </a:r>
            <a:r>
              <a:rPr lang="ko-KR" altLang="en-US" dirty="0"/>
              <a:t>변하지 않는 명확한 작업단계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유일성 </a:t>
            </a:r>
            <a:r>
              <a:rPr lang="en-US" altLang="ko-KR" dirty="0"/>
              <a:t>: </a:t>
            </a:r>
            <a:r>
              <a:rPr lang="ko-KR" altLang="en-US" dirty="0"/>
              <a:t>각 단계마다 명확한 다음 단계</a:t>
            </a:r>
            <a:endParaRPr lang="en-US" altLang="ko-KR" dirty="0"/>
          </a:p>
          <a:p>
            <a:pPr marL="342900" indent="-342900" rtl="0">
              <a:buAutoNum type="arabicPeriod"/>
            </a:pPr>
            <a:r>
              <a:rPr lang="ko-KR" altLang="en-US" dirty="0"/>
              <a:t>유한성 </a:t>
            </a:r>
            <a:r>
              <a:rPr lang="en-US" altLang="ko-KR" dirty="0"/>
              <a:t>: </a:t>
            </a:r>
            <a:r>
              <a:rPr lang="ko-KR" altLang="en-US" dirty="0"/>
              <a:t>유한번에 작업으로 종료</a:t>
            </a:r>
            <a:r>
              <a:rPr lang="en-US" altLang="ko-KR" dirty="0"/>
              <a:t>.</a:t>
            </a:r>
          </a:p>
          <a:p>
            <a:pPr marL="342900" indent="-342900" rtl="0">
              <a:buAutoNum type="arabicPeriod"/>
            </a:pPr>
            <a:r>
              <a:rPr lang="ko-KR" altLang="en-US" dirty="0"/>
              <a:t>타당성 </a:t>
            </a:r>
            <a:r>
              <a:rPr lang="en-US" altLang="ko-KR" dirty="0"/>
              <a:t>: </a:t>
            </a:r>
            <a:r>
              <a:rPr lang="ko-KR" altLang="en-US" dirty="0"/>
              <a:t>구현성</a:t>
            </a:r>
            <a:r>
              <a:rPr lang="en-US" altLang="ko-KR" dirty="0"/>
              <a:t>, </a:t>
            </a:r>
            <a:r>
              <a:rPr lang="ko-KR" altLang="en-US" dirty="0"/>
              <a:t>실용성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BCD60D6-4217-1673-14CC-447203AF3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/>
              <a:t>콜라츠</a:t>
            </a:r>
            <a:r>
              <a:rPr lang="ko-KR" altLang="en-US" dirty="0"/>
              <a:t> 추측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F184331-8935-443D-A495-E9F245D381E8}" type="datetime1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77A9548B-9912-C9E6-C85A-8838D31F6FB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𝑜𝑑𝑑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𝑒𝑣𝑒𝑛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입력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자연수</a:t>
                </a:r>
                <a:endParaRPr lang="en-US" altLang="ko-KR" dirty="0"/>
              </a:p>
              <a:p>
                <a:r>
                  <a:rPr lang="ko-KR" altLang="en-US" dirty="0"/>
                  <a:t>출력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몇 번 만에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로 떨어지는지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유일성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정밀성 </a:t>
                </a:r>
                <a:r>
                  <a:rPr lang="en-US" altLang="ko-KR" dirty="0"/>
                  <a:t>: </a:t>
                </a:r>
              </a:p>
              <a:p>
                <a:r>
                  <a:rPr lang="ko-KR" altLang="en-US" dirty="0"/>
                  <a:t>유한성</a:t>
                </a:r>
                <a:r>
                  <a:rPr lang="en-US" altLang="ko-KR" dirty="0"/>
                  <a:t>…?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77A9548B-9912-C9E6-C85A-8838D31F6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12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알고리즘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시간 복잡도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문제 해결하는데 걸리는 시간과 입력 간의 함수 관계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공간 복잡도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문제 해결하는데 필요한 메모리과 입력 간의 함수 관계</a:t>
            </a:r>
            <a:endParaRPr lang="en-US" altLang="ko-KR" dirty="0"/>
          </a:p>
          <a:p>
            <a:pPr marL="742950" lvl="1" indent="-285750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F184331-8935-443D-A495-E9F245D381E8}" type="datetime1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4</a:t>
            </a:fld>
            <a:endParaRPr lang="ko-KR" altLang="en-US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88" r="24087" b="-2"/>
          <a:stretch/>
        </p:blipFill>
        <p:spPr>
          <a:xfrm>
            <a:off x="457200" y="603504"/>
            <a:ext cx="4050792" cy="5577840"/>
          </a:xfrm>
          <a:noFill/>
        </p:spPr>
      </p:pic>
    </p:spTree>
    <p:extLst>
      <p:ext uri="{BB962C8B-B14F-4D97-AF65-F5344CB8AC3E}">
        <p14:creationId xmlns:p14="http://schemas.microsoft.com/office/powerpoint/2010/main" val="410420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프로그래밍과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프로그래밍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과거 프로그래밍과 현재 프로그래밍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 dirty="0"/>
              <a:t>Super Mario Bros.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4140022-54F5-A9D0-73E8-8AC713581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6013" y="3453606"/>
            <a:ext cx="4937125" cy="2468562"/>
          </a:xfr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ko-KR" altLang="en-US" dirty="0"/>
              <a:t>닌텐도 패밀리 컴퓨터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CPU : 1.79 MHz</a:t>
            </a:r>
          </a:p>
          <a:p>
            <a:r>
              <a:rPr lang="ko-KR" altLang="en-US" dirty="0" err="1"/>
              <a:t>화소수</a:t>
            </a:r>
            <a:r>
              <a:rPr lang="ko-KR" altLang="en-US" dirty="0"/>
              <a:t> </a:t>
            </a:r>
            <a:r>
              <a:rPr lang="en-US" altLang="ko-KR" dirty="0"/>
              <a:t>: 256x240</a:t>
            </a:r>
          </a:p>
          <a:p>
            <a:r>
              <a:rPr lang="en-US" altLang="ko-KR" dirty="0"/>
              <a:t>RAM : 2kb</a:t>
            </a:r>
          </a:p>
          <a:p>
            <a:endParaRPr lang="en-US" altLang="ko-KR" dirty="0"/>
          </a:p>
          <a:p>
            <a:r>
              <a:rPr lang="ko-KR" altLang="en-US" dirty="0"/>
              <a:t>게임 용량 </a:t>
            </a:r>
            <a:r>
              <a:rPr lang="en-US" altLang="ko-KR" dirty="0"/>
              <a:t>: 40kb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87CF-F059-4F50-A423-41ED9E16BB62}" type="datetime1">
              <a:rPr lang="ko-KR" altLang="en-US" smtClean="0"/>
              <a:t>2022-10-01</a:t>
            </a:fld>
            <a:endParaRPr lang="en-US" altLang="ko-KR" dirty="0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프로그래밍과 현재 프로그래밍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League of Legends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 사양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4140022-54F5-A9D0-73E8-8AC713581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390298" y="3453606"/>
            <a:ext cx="4388554" cy="2468562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2.93 GHZ, Dual Core</a:t>
            </a:r>
          </a:p>
          <a:p>
            <a:pPr rtl="0"/>
            <a:r>
              <a:rPr lang="ko-KR" altLang="en-US" dirty="0" err="1"/>
              <a:t>화소수</a:t>
            </a:r>
            <a:r>
              <a:rPr lang="ko-KR" altLang="en-US" dirty="0"/>
              <a:t> </a:t>
            </a:r>
            <a:r>
              <a:rPr lang="en-US" altLang="ko-KR" dirty="0"/>
              <a:t>: 1024x768</a:t>
            </a:r>
          </a:p>
          <a:p>
            <a:pPr rtl="0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RAM : 2GB</a:t>
            </a:r>
          </a:p>
          <a:p>
            <a:pPr rtl="0"/>
            <a:r>
              <a:rPr lang="en-US" altLang="ko-KR" dirty="0"/>
              <a:t>VRAM : 1GB</a:t>
            </a:r>
          </a:p>
          <a:p>
            <a:pPr rtl="0"/>
            <a:r>
              <a:rPr lang="ko-KR" altLang="en-US" dirty="0"/>
              <a:t>게임 용량 </a:t>
            </a:r>
            <a:r>
              <a:rPr lang="en-US" altLang="ko-KR" dirty="0"/>
              <a:t>: 16GB</a:t>
            </a:r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E727B5-1EA8-43AF-AAEE-AC4F5D63D69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3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1827D-F337-F7EF-D0DF-60EE694C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프로그래밍과 현재 프로그래밍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E646D384-C436-CD30-7980-10272A9D4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202692" y="2478088"/>
            <a:ext cx="5994579" cy="369411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A062C-AFEA-13B3-0A33-AC636BF6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00B05-D348-4299-947D-456182C026F7}" type="datetime1">
              <a:rPr lang="ko-KR" altLang="en-US" noProof="0" smtClean="0"/>
              <a:t>2022-10-01</a:t>
            </a:fld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E3B4F-FE7E-AE87-04B3-A353B4D1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116C78-0F07-BBB4-E99C-3251C4B22215}"/>
              </a:ext>
            </a:extLst>
          </p:cNvPr>
          <p:cNvSpPr/>
          <p:nvPr/>
        </p:nvSpPr>
        <p:spPr>
          <a:xfrm>
            <a:off x="7422776" y="5082988"/>
            <a:ext cx="618564" cy="197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79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최적화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최적화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2A93-2542-4264-9599-DC3F8081826B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2022-10-01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49C6C-17E5-420B-BD0B-537313255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Quake III Arena</a:t>
            </a:r>
            <a:endParaRPr lang="ko-KR" altLang="en-US" dirty="0"/>
          </a:p>
          <a:p>
            <a:r>
              <a:rPr lang="en-US" altLang="ko-KR" dirty="0"/>
              <a:t>- Fast Inverse Square Root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8BEEF5-8B7D-482E-6010-35AC4FF0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Inverse square root</a:t>
            </a:r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664279EA-69CA-781F-2756-E820A156C8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238" y="3348013"/>
            <a:ext cx="4938712" cy="2679749"/>
          </a:xfrm>
        </p:spPr>
      </p:pic>
      <p:pic>
        <p:nvPicPr>
          <p:cNvPr id="34" name="내용 개체 틀 33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D4DA54CB-024C-5686-F3C6-CD6C73575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16013" y="3347958"/>
            <a:ext cx="4937125" cy="2679859"/>
          </a:xfrm>
        </p:spPr>
      </p:pic>
    </p:spTree>
    <p:extLst>
      <p:ext uri="{BB962C8B-B14F-4D97-AF65-F5344CB8AC3E}">
        <p14:creationId xmlns:p14="http://schemas.microsoft.com/office/powerpoint/2010/main" val="24991764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298</TotalTime>
  <Words>960</Words>
  <Application>Microsoft Office PowerPoint</Application>
  <PresentationFormat>와이드스크린</PresentationFormat>
  <Paragraphs>283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Noto Sans KR</vt:lpstr>
      <vt:lpstr>맑은 고딕</vt:lpstr>
      <vt:lpstr>arial</vt:lpstr>
      <vt:lpstr>arial</vt:lpstr>
      <vt:lpstr>Avenir Next LT Pro</vt:lpstr>
      <vt:lpstr>Calibri</vt:lpstr>
      <vt:lpstr>Cambria Math</vt:lpstr>
      <vt:lpstr>AccentBoxVTI</vt:lpstr>
      <vt:lpstr>알고리즘 성능 분석 및 개선</vt:lpstr>
      <vt:lpstr>알고리즘 특징</vt:lpstr>
      <vt:lpstr>알고리즘 특징</vt:lpstr>
      <vt:lpstr>알고리즘 분석</vt:lpstr>
      <vt:lpstr>과거 프로그래밍과  현재 프로그래밍</vt:lpstr>
      <vt:lpstr>과거 프로그래밍과 현재 프로그래밍</vt:lpstr>
      <vt:lpstr>과거 프로그래밍과 현재 프로그래밍</vt:lpstr>
      <vt:lpstr>과거 프로그래밍과 현재 프로그래밍</vt:lpstr>
      <vt:lpstr>프로그래밍 최적화 – 연산 최적화</vt:lpstr>
      <vt:lpstr>프로그래밍 최적화 – 연산 최적화</vt:lpstr>
      <vt:lpstr>프로그래밍 최적화 – 연산 최적화</vt:lpstr>
      <vt:lpstr>프로그래밍 최적화 – 알고리즘 최적화</vt:lpstr>
      <vt:lpstr>프로그래밍 최적화 – 알고리즘 최적화</vt:lpstr>
      <vt:lpstr>정렬 알고리즘 </vt:lpstr>
      <vt:lpstr>정렬 알고리즘 – 선택 정렬</vt:lpstr>
      <vt:lpstr>정렬 알고리즘 – 선택 정렬 vs 내장 함수</vt:lpstr>
      <vt:lpstr>정렬 알고리즘 – 선택 정렬 vs 내장 함수</vt:lpstr>
      <vt:lpstr>정렬 알고리즘 – 선택 정렬 vs 내장 함수</vt:lpstr>
      <vt:lpstr>정렬 알고리즘 – 병합 정렬</vt:lpstr>
      <vt:lpstr>정렬 알고리즘 – 병합 정렬</vt:lpstr>
      <vt:lpstr>정렬 알고리즘 – 병합 정렬</vt:lpstr>
      <vt:lpstr>정렬 알고리즘 – 병합 정렬</vt:lpstr>
      <vt:lpstr>정렬 알고리즘 – 밴치마크</vt:lpstr>
      <vt:lpstr>정렬 알고리즘 – 밴치마크</vt:lpstr>
      <vt:lpstr>정렬 알고리즘 – 밴치마크</vt:lpstr>
      <vt:lpstr>외판원 문제</vt:lpstr>
      <vt:lpstr>결론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알고리즘와 시간 복잡도</dc:title>
  <dc:creator>김 영현</dc:creator>
  <cp:lastModifiedBy>김 영현</cp:lastModifiedBy>
  <cp:revision>3</cp:revision>
  <dcterms:created xsi:type="dcterms:W3CDTF">2022-09-25T15:23:06Z</dcterms:created>
  <dcterms:modified xsi:type="dcterms:W3CDTF">2022-09-30T15:24:47Z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_MarkAsFinal">
    <vt:bool>true</vt:bool>
  </property>
</Properties>
</file>